
<file path=[Content_Types].xml><?xml version="1.0" encoding="utf-8"?>
<Types xmlns="http://schemas.openxmlformats.org/package/2006/content-types">
  <Default Extension="bmp" ContentType="image/bmp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0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99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0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18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3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4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6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7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1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80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7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bm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9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그룹 14"/>
          <p:cNvGrpSpPr/>
          <p:nvPr/>
        </p:nvGrpSpPr>
        <p:grpSpPr>
          <a:xfrm>
            <a:off x="4001477" y="1661132"/>
            <a:ext cx="4310193" cy="2365281"/>
            <a:chOff x="0" y="-1"/>
            <a:chExt cx="4310191" cy="2365280"/>
          </a:xfrm>
        </p:grpSpPr>
        <p:grpSp>
          <p:nvGrpSpPr>
            <p:cNvPr id="193" name="직사각형 5"/>
            <p:cNvGrpSpPr/>
            <p:nvPr/>
          </p:nvGrpSpPr>
          <p:grpSpPr>
            <a:xfrm>
              <a:off x="0" y="-2"/>
              <a:ext cx="4310193" cy="261344"/>
              <a:chOff x="0" y="0"/>
              <a:chExt cx="4310191" cy="261343"/>
            </a:xfrm>
          </p:grpSpPr>
          <p:sp>
            <p:nvSpPr>
              <p:cNvPr id="191" name="직사각형"/>
              <p:cNvSpPr/>
              <p:nvPr/>
            </p:nvSpPr>
            <p:spPr>
              <a:xfrm>
                <a:off x="0" y="-1"/>
                <a:ext cx="4310193" cy="261344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0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192" name="컴퓨터공학 종합설계 8조 발표자 : 이영주"/>
              <p:cNvSpPr txBox="1"/>
              <p:nvPr/>
            </p:nvSpPr>
            <p:spPr>
              <a:xfrm>
                <a:off x="55245" y="4302"/>
                <a:ext cx="4199703" cy="2527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1000">
                    <a:solidFill>
                      <a:srgbClr val="404040"/>
                    </a:solidFill>
                  </a:defRPr>
                </a:pPr>
                <a:r>
                  <a:t>컴퓨터공학 종합설계 8조 발표자 : 김혜윤</a:t>
                </a:r>
              </a:p>
            </p:txBody>
          </p:sp>
        </p:grpSp>
        <p:grpSp>
          <p:nvGrpSpPr>
            <p:cNvPr id="196" name="직사각형 6"/>
            <p:cNvGrpSpPr/>
            <p:nvPr/>
          </p:nvGrpSpPr>
          <p:grpSpPr>
            <a:xfrm>
              <a:off x="0" y="261335"/>
              <a:ext cx="4310193" cy="2103944"/>
              <a:chOff x="0" y="0"/>
              <a:chExt cx="4310191" cy="2103942"/>
            </a:xfrm>
          </p:grpSpPr>
          <p:sp>
            <p:nvSpPr>
              <p:cNvPr id="194" name="직사각형"/>
              <p:cNvSpPr/>
              <p:nvPr/>
            </p:nvSpPr>
            <p:spPr>
              <a:xfrm>
                <a:off x="0" y="-1"/>
                <a:ext cx="4310193" cy="2103943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95" name="시각장애인을 위한…"/>
              <p:cNvSpPr txBox="1"/>
              <p:nvPr/>
            </p:nvSpPr>
            <p:spPr>
              <a:xfrm>
                <a:off x="55245" y="549548"/>
                <a:ext cx="4199703" cy="10048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 sz="2800" b="1">
                    <a:solidFill>
                      <a:srgbClr val="595959"/>
                    </a:solidFill>
                  </a:defRPr>
                </a:pPr>
                <a:r>
                  <a:t>시각장애인을 위한 </a:t>
                </a:r>
              </a:p>
              <a:p>
                <a:pPr algn="ctr">
                  <a:defRPr sz="2800" b="1">
                    <a:solidFill>
                      <a:srgbClr val="595959"/>
                    </a:solidFill>
                  </a:defRPr>
                </a:pPr>
                <a:r>
                  <a:t>음성 길 안내 APP</a:t>
                </a:r>
              </a:p>
            </p:txBody>
          </p:sp>
        </p:grpSp>
        <p:sp>
          <p:nvSpPr>
            <p:cNvPr id="197" name="직사각형 7"/>
            <p:cNvSpPr/>
            <p:nvPr/>
          </p:nvSpPr>
          <p:spPr>
            <a:xfrm>
              <a:off x="3562857" y="173695"/>
              <a:ext cx="110357" cy="13797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98" name="직사각형 9"/>
            <p:cNvSpPr/>
            <p:nvPr/>
          </p:nvSpPr>
          <p:spPr>
            <a:xfrm>
              <a:off x="3793703" y="62535"/>
              <a:ext cx="110357" cy="110357"/>
            </a:xfrm>
            <a:prstGeom prst="rect">
              <a:avLst/>
            </a:prstGeom>
            <a:solidFill>
              <a:srgbClr val="DFDCD3"/>
            </a:solidFill>
            <a:ln w="127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99" name="직사각형 10"/>
            <p:cNvSpPr/>
            <p:nvPr/>
          </p:nvSpPr>
          <p:spPr>
            <a:xfrm>
              <a:off x="3774766" y="82805"/>
              <a:ext cx="110357" cy="110357"/>
            </a:xfrm>
            <a:prstGeom prst="rect">
              <a:avLst/>
            </a:prstGeom>
            <a:solidFill>
              <a:srgbClr val="DFDCD3"/>
            </a:solidFill>
            <a:ln w="1270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02" name="그룹 13"/>
            <p:cNvGrpSpPr/>
            <p:nvPr/>
          </p:nvGrpSpPr>
          <p:grpSpPr>
            <a:xfrm>
              <a:off x="4009815" y="65527"/>
              <a:ext cx="130283" cy="130283"/>
              <a:chOff x="-1" y="-1"/>
              <a:chExt cx="130281" cy="130281"/>
            </a:xfrm>
          </p:grpSpPr>
          <p:sp>
            <p:nvSpPr>
              <p:cNvPr id="200" name="직사각형 11"/>
              <p:cNvSpPr/>
              <p:nvPr/>
            </p:nvSpPr>
            <p:spPr>
              <a:xfrm rot="2700000">
                <a:off x="-20633" y="58788"/>
                <a:ext cx="171544" cy="1270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01" name="직사각형 12"/>
              <p:cNvSpPr/>
              <p:nvPr/>
            </p:nvSpPr>
            <p:spPr>
              <a:xfrm rot="18900000">
                <a:off x="-20632" y="58788"/>
                <a:ext cx="171544" cy="12703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13" name="그룹 31"/>
          <p:cNvGrpSpPr/>
          <p:nvPr/>
        </p:nvGrpSpPr>
        <p:grpSpPr>
          <a:xfrm>
            <a:off x="4608627" y="3617648"/>
            <a:ext cx="3272217" cy="1354300"/>
            <a:chOff x="-2" y="-2"/>
            <a:chExt cx="3272216" cy="1354299"/>
          </a:xfrm>
        </p:grpSpPr>
        <p:grpSp>
          <p:nvGrpSpPr>
            <p:cNvPr id="206" name="직사각형 32"/>
            <p:cNvGrpSpPr/>
            <p:nvPr/>
          </p:nvGrpSpPr>
          <p:grpSpPr>
            <a:xfrm>
              <a:off x="-3" y="-3"/>
              <a:ext cx="3272218" cy="1354301"/>
              <a:chOff x="-1" y="-1"/>
              <a:chExt cx="3272216" cy="1354299"/>
            </a:xfrm>
          </p:grpSpPr>
          <p:sp>
            <p:nvSpPr>
              <p:cNvPr id="204" name="직사각형"/>
              <p:cNvSpPr/>
              <p:nvPr/>
            </p:nvSpPr>
            <p:spPr>
              <a:xfrm>
                <a:off x="-2" y="-2"/>
                <a:ext cx="3272217" cy="1354300"/>
              </a:xfrm>
              <a:prstGeom prst="rect">
                <a:avLst/>
              </a:prstGeom>
              <a:solidFill>
                <a:srgbClr val="EBEAE5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>
                <a:outerShdw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</a:defRPr>
                </a:pPr>
                <a:endParaRPr/>
              </a:p>
            </p:txBody>
          </p:sp>
          <p:sp>
            <p:nvSpPr>
              <p:cNvPr id="205" name="PPT를 시작하시겠습니까?"/>
              <p:cNvSpPr txBox="1"/>
              <p:nvPr/>
            </p:nvSpPr>
            <p:spPr>
              <a:xfrm>
                <a:off x="55244" y="9524"/>
                <a:ext cx="3161726" cy="44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</a:defRPr>
                </a:pPr>
                <a:r>
                  <a:t>PPT</a:t>
                </a:r>
                <a:r>
                  <a:rPr>
                    <a:latin typeface="나눔스퀘어"/>
                    <a:ea typeface="나눔스퀘어"/>
                    <a:cs typeface="나눔스퀘어"/>
                    <a:sym typeface="나눔스퀘어"/>
                  </a:rPr>
                  <a:t>를 시작하시겠습니까</a:t>
                </a:r>
                <a:r>
                  <a:t>?</a:t>
                </a:r>
              </a:p>
            </p:txBody>
          </p:sp>
        </p:grpSp>
        <p:grpSp>
          <p:nvGrpSpPr>
            <p:cNvPr id="209" name="직사각형 33"/>
            <p:cNvGrpSpPr/>
            <p:nvPr/>
          </p:nvGrpSpPr>
          <p:grpSpPr>
            <a:xfrm>
              <a:off x="541912" y="695458"/>
              <a:ext cx="963047" cy="407367"/>
              <a:chOff x="0" y="-1"/>
              <a:chExt cx="963046" cy="407366"/>
            </a:xfrm>
          </p:grpSpPr>
          <p:sp>
            <p:nvSpPr>
              <p:cNvPr id="207" name="직사각형"/>
              <p:cNvSpPr/>
              <p:nvPr/>
            </p:nvSpPr>
            <p:spPr>
              <a:xfrm>
                <a:off x="-1" y="-2"/>
                <a:ext cx="963047" cy="407368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08" name="START"/>
              <p:cNvSpPr txBox="1"/>
              <p:nvPr/>
            </p:nvSpPr>
            <p:spPr>
              <a:xfrm>
                <a:off x="55245" y="50010"/>
                <a:ext cx="852557" cy="3073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START</a:t>
                </a:r>
              </a:p>
            </p:txBody>
          </p:sp>
        </p:grpSp>
        <p:grpSp>
          <p:nvGrpSpPr>
            <p:cNvPr id="212" name="직사각형 34"/>
            <p:cNvGrpSpPr/>
            <p:nvPr/>
          </p:nvGrpSpPr>
          <p:grpSpPr>
            <a:xfrm>
              <a:off x="1716664" y="695457"/>
              <a:ext cx="963047" cy="407367"/>
              <a:chOff x="0" y="-1"/>
              <a:chExt cx="963046" cy="407366"/>
            </a:xfrm>
          </p:grpSpPr>
          <p:sp>
            <p:nvSpPr>
              <p:cNvPr id="210" name="직사각형"/>
              <p:cNvSpPr/>
              <p:nvPr/>
            </p:nvSpPr>
            <p:spPr>
              <a:xfrm>
                <a:off x="-1" y="-2"/>
                <a:ext cx="963047" cy="407368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11" name="PAUSE"/>
              <p:cNvSpPr txBox="1"/>
              <p:nvPr/>
            </p:nvSpPr>
            <p:spPr>
              <a:xfrm>
                <a:off x="55245" y="50010"/>
                <a:ext cx="852557" cy="3073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PAUSE</a:t>
                </a:r>
              </a:p>
            </p:txBody>
          </p:sp>
        </p:grpSp>
      </p:grpSp>
      <p:grpSp>
        <p:nvGrpSpPr>
          <p:cNvPr id="223" name="그룹 3"/>
          <p:cNvGrpSpPr/>
          <p:nvPr/>
        </p:nvGrpSpPr>
        <p:grpSpPr>
          <a:xfrm>
            <a:off x="4687597" y="3698697"/>
            <a:ext cx="3272216" cy="1354300"/>
            <a:chOff x="-1" y="-2"/>
            <a:chExt cx="3272214" cy="1354299"/>
          </a:xfrm>
        </p:grpSpPr>
        <p:grpSp>
          <p:nvGrpSpPr>
            <p:cNvPr id="216" name="직사각형 28"/>
            <p:cNvGrpSpPr/>
            <p:nvPr/>
          </p:nvGrpSpPr>
          <p:grpSpPr>
            <a:xfrm>
              <a:off x="-2" y="-3"/>
              <a:ext cx="3272216" cy="1354301"/>
              <a:chOff x="0" y="-1"/>
              <a:chExt cx="3272214" cy="1354299"/>
            </a:xfrm>
          </p:grpSpPr>
          <p:sp>
            <p:nvSpPr>
              <p:cNvPr id="214" name="직사각형"/>
              <p:cNvSpPr/>
              <p:nvPr/>
            </p:nvSpPr>
            <p:spPr>
              <a:xfrm>
                <a:off x="-1" y="-2"/>
                <a:ext cx="3272216" cy="1354300"/>
              </a:xfrm>
              <a:prstGeom prst="rect">
                <a:avLst/>
              </a:prstGeom>
              <a:solidFill>
                <a:srgbClr val="EBEAE5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>
                <a:outerShdw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</a:defRPr>
                </a:pPr>
                <a:endParaRPr/>
              </a:p>
            </p:txBody>
          </p:sp>
          <p:sp>
            <p:nvSpPr>
              <p:cNvPr id="215" name="PPT를 시작하시겠습니까?"/>
              <p:cNvSpPr txBox="1"/>
              <p:nvPr/>
            </p:nvSpPr>
            <p:spPr>
              <a:xfrm>
                <a:off x="55244" y="9524"/>
                <a:ext cx="3161725" cy="44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algn="ctr">
                  <a:lnSpc>
                    <a:spcPct val="150000"/>
                  </a:lnSpc>
                  <a:defRPr sz="2200">
                    <a:solidFill>
                      <a:srgbClr val="595959"/>
                    </a:solidFill>
                  </a:defRPr>
                </a:pPr>
                <a:r>
                  <a:t>PPT</a:t>
                </a:r>
                <a:r>
                  <a:rPr>
                    <a:latin typeface="나눔스퀘어"/>
                    <a:ea typeface="나눔스퀘어"/>
                    <a:cs typeface="나눔스퀘어"/>
                    <a:sym typeface="나눔스퀘어"/>
                  </a:rPr>
                  <a:t>를 시작하시겠습니까</a:t>
                </a:r>
                <a:r>
                  <a:t>?</a:t>
                </a:r>
              </a:p>
            </p:txBody>
          </p:sp>
        </p:grpSp>
        <p:grpSp>
          <p:nvGrpSpPr>
            <p:cNvPr id="219" name="직사각형 29"/>
            <p:cNvGrpSpPr/>
            <p:nvPr/>
          </p:nvGrpSpPr>
          <p:grpSpPr>
            <a:xfrm>
              <a:off x="541911" y="695458"/>
              <a:ext cx="963047" cy="407367"/>
              <a:chOff x="0" y="-1"/>
              <a:chExt cx="963046" cy="407366"/>
            </a:xfrm>
          </p:grpSpPr>
          <p:sp>
            <p:nvSpPr>
              <p:cNvPr id="217" name="직사각형"/>
              <p:cNvSpPr/>
              <p:nvPr/>
            </p:nvSpPr>
            <p:spPr>
              <a:xfrm>
                <a:off x="-1" y="-2"/>
                <a:ext cx="963047" cy="407368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18" name="START"/>
              <p:cNvSpPr txBox="1"/>
              <p:nvPr/>
            </p:nvSpPr>
            <p:spPr>
              <a:xfrm>
                <a:off x="55245" y="50010"/>
                <a:ext cx="852557" cy="3073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START</a:t>
                </a:r>
              </a:p>
            </p:txBody>
          </p:sp>
        </p:grpSp>
        <p:grpSp>
          <p:nvGrpSpPr>
            <p:cNvPr id="222" name="직사각형 30"/>
            <p:cNvGrpSpPr/>
            <p:nvPr/>
          </p:nvGrpSpPr>
          <p:grpSpPr>
            <a:xfrm>
              <a:off x="1716662" y="695457"/>
              <a:ext cx="963047" cy="407367"/>
              <a:chOff x="0" y="-1"/>
              <a:chExt cx="963046" cy="407366"/>
            </a:xfrm>
          </p:grpSpPr>
          <p:sp>
            <p:nvSpPr>
              <p:cNvPr id="220" name="직사각형"/>
              <p:cNvSpPr/>
              <p:nvPr/>
            </p:nvSpPr>
            <p:spPr>
              <a:xfrm>
                <a:off x="-1" y="-2"/>
                <a:ext cx="963047" cy="407368"/>
              </a:xfrm>
              <a:prstGeom prst="rect">
                <a:avLst/>
              </a:prstGeom>
              <a:solidFill>
                <a:srgbClr val="D9D9D9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400" b="1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21" name="PAUSE"/>
              <p:cNvSpPr txBox="1"/>
              <p:nvPr/>
            </p:nvSpPr>
            <p:spPr>
              <a:xfrm>
                <a:off x="55245" y="50010"/>
                <a:ext cx="852557" cy="3073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 b="1">
                    <a:solidFill>
                      <a:srgbClr val="404040"/>
                    </a:solidFill>
                  </a:defRPr>
                </a:lvl1pPr>
              </a:lstStyle>
              <a:p>
                <a:r>
                  <a:t>PAUSE</a:t>
                </a:r>
              </a:p>
            </p:txBody>
          </p:sp>
        </p:grpSp>
      </p:grpSp>
      <p:grpSp>
        <p:nvGrpSpPr>
          <p:cNvPr id="226" name="직사각형 21"/>
          <p:cNvGrpSpPr/>
          <p:nvPr/>
        </p:nvGrpSpPr>
        <p:grpSpPr>
          <a:xfrm>
            <a:off x="4762639" y="3787790"/>
            <a:ext cx="3272214" cy="1354295"/>
            <a:chOff x="0" y="0"/>
            <a:chExt cx="3272213" cy="1354293"/>
          </a:xfrm>
        </p:grpSpPr>
        <p:sp>
          <p:nvSpPr>
            <p:cNvPr id="224" name="직사각형"/>
            <p:cNvSpPr/>
            <p:nvPr/>
          </p:nvSpPr>
          <p:spPr>
            <a:xfrm>
              <a:off x="-1" y="0"/>
              <a:ext cx="3272215" cy="1354295"/>
            </a:xfrm>
            <a:prstGeom prst="rect">
              <a:avLst/>
            </a:prstGeom>
            <a:solidFill>
              <a:srgbClr val="EBEAE5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>
              <a:outerShdw dist="635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lnSpc>
                  <a:spcPct val="150000"/>
                </a:lnSpc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5" name="PPT를 시작하시겠습니까?"/>
            <p:cNvSpPr txBox="1"/>
            <p:nvPr/>
          </p:nvSpPr>
          <p:spPr>
            <a:xfrm>
              <a:off x="55245" y="9525"/>
              <a:ext cx="3161725" cy="414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2000">
                  <a:solidFill>
                    <a:srgbClr val="595959"/>
                  </a:solidFill>
                </a:defRPr>
              </a:pPr>
              <a:r>
                <a:t>PPT</a:t>
              </a:r>
              <a:r>
                <a:rPr>
                  <a:latin typeface="나눔스퀘어"/>
                  <a:ea typeface="나눔스퀘어"/>
                  <a:cs typeface="나눔스퀘어"/>
                  <a:sym typeface="나눔스퀘어"/>
                </a:rPr>
                <a:t>를 시작하시겠습니까</a:t>
              </a:r>
              <a:r>
                <a:t>?</a:t>
              </a:r>
            </a:p>
          </p:txBody>
        </p:sp>
      </p:grpSp>
      <p:grpSp>
        <p:nvGrpSpPr>
          <p:cNvPr id="229" name="직사각형 26"/>
          <p:cNvGrpSpPr/>
          <p:nvPr/>
        </p:nvGrpSpPr>
        <p:grpSpPr>
          <a:xfrm>
            <a:off x="5304553" y="4483250"/>
            <a:ext cx="963046" cy="407366"/>
            <a:chOff x="0" y="0"/>
            <a:chExt cx="963044" cy="407365"/>
          </a:xfrm>
        </p:grpSpPr>
        <p:sp>
          <p:nvSpPr>
            <p:cNvPr id="227" name="직사각형"/>
            <p:cNvSpPr/>
            <p:nvPr/>
          </p:nvSpPr>
          <p:spPr>
            <a:xfrm>
              <a:off x="-1" y="-1"/>
              <a:ext cx="963046" cy="407366"/>
            </a:xfrm>
            <a:prstGeom prst="rect">
              <a:avLst/>
            </a:prstGeom>
            <a:solidFill>
              <a:srgbClr val="D9D9D9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 b="1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28" name="START"/>
            <p:cNvSpPr txBox="1"/>
            <p:nvPr/>
          </p:nvSpPr>
          <p:spPr>
            <a:xfrm>
              <a:off x="55245" y="50010"/>
              <a:ext cx="852555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 b="1">
                  <a:solidFill>
                    <a:srgbClr val="404040"/>
                  </a:solidFill>
                </a:defRPr>
              </a:lvl1pPr>
            </a:lstStyle>
            <a:p>
              <a:r>
                <a:t>START</a:t>
              </a:r>
            </a:p>
          </p:txBody>
        </p:sp>
      </p:grpSp>
      <p:grpSp>
        <p:nvGrpSpPr>
          <p:cNvPr id="232" name="직사각형 27"/>
          <p:cNvGrpSpPr/>
          <p:nvPr/>
        </p:nvGrpSpPr>
        <p:grpSpPr>
          <a:xfrm>
            <a:off x="6479303" y="4483247"/>
            <a:ext cx="963046" cy="407366"/>
            <a:chOff x="0" y="0"/>
            <a:chExt cx="963044" cy="407365"/>
          </a:xfrm>
        </p:grpSpPr>
        <p:sp>
          <p:nvSpPr>
            <p:cNvPr id="230" name="직사각형"/>
            <p:cNvSpPr/>
            <p:nvPr/>
          </p:nvSpPr>
          <p:spPr>
            <a:xfrm>
              <a:off x="-1" y="-1"/>
              <a:ext cx="963046" cy="407366"/>
            </a:xfrm>
            <a:prstGeom prst="rect">
              <a:avLst/>
            </a:prstGeom>
            <a:solidFill>
              <a:srgbClr val="D9D9D9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 b="1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31" name="PAUSE"/>
            <p:cNvSpPr txBox="1"/>
            <p:nvPr/>
          </p:nvSpPr>
          <p:spPr>
            <a:xfrm>
              <a:off x="55245" y="50010"/>
              <a:ext cx="852555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 b="1">
                  <a:solidFill>
                    <a:srgbClr val="404040"/>
                  </a:solidFill>
                </a:defRPr>
              </a:lvl1pPr>
            </a:lstStyle>
            <a:p>
              <a:r>
                <a:t>PAUSE</a:t>
              </a:r>
            </a:p>
          </p:txBody>
        </p:sp>
      </p:grpSp>
      <p:sp>
        <p:nvSpPr>
          <p:cNvPr id="233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404290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34" name="TextBox 2"/>
          <p:cNvSpPr txBox="1"/>
          <p:nvPr/>
        </p:nvSpPr>
        <p:spPr>
          <a:xfrm>
            <a:off x="10027918" y="4971944"/>
            <a:ext cx="1678473" cy="1201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김난영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김혜윤(발표자)</a:t>
            </a:r>
          </a:p>
          <a:p>
            <a:pPr>
              <a:lnSpc>
                <a:spcPct val="150000"/>
              </a:lnSpc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이영주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23" grpId="2" animBg="1" advAuto="0"/>
      <p:bldP spid="226" grpId="3" animBg="1" advAuto="0"/>
      <p:bldP spid="229" grpId="4" animBg="1" advAuto="0"/>
      <p:bldP spid="232" grpId="5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그룹 14"/>
          <p:cNvGrpSpPr/>
          <p:nvPr/>
        </p:nvGrpSpPr>
        <p:grpSpPr>
          <a:xfrm>
            <a:off x="507997" y="377451"/>
            <a:ext cx="11248581" cy="6172819"/>
            <a:chOff x="0" y="0"/>
            <a:chExt cx="11248579" cy="6172818"/>
          </a:xfrm>
        </p:grpSpPr>
        <p:grpSp>
          <p:nvGrpSpPr>
            <p:cNvPr id="372" name="직사각형 5"/>
            <p:cNvGrpSpPr/>
            <p:nvPr/>
          </p:nvGrpSpPr>
          <p:grpSpPr>
            <a:xfrm>
              <a:off x="1" y="0"/>
              <a:ext cx="11248579" cy="682039"/>
              <a:chOff x="0" y="0"/>
              <a:chExt cx="11248577" cy="682038"/>
            </a:xfrm>
          </p:grpSpPr>
          <p:sp>
            <p:nvSpPr>
              <p:cNvPr id="370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71" name="진행 경과 – OpenCV"/>
              <p:cNvSpPr txBox="1"/>
              <p:nvPr/>
            </p:nvSpPr>
            <p:spPr>
              <a:xfrm>
                <a:off x="55244" y="66950"/>
                <a:ext cx="11138090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라벨링 작업(1)</a:t>
                </a:r>
              </a:p>
            </p:txBody>
          </p:sp>
        </p:grpSp>
        <p:sp>
          <p:nvSpPr>
            <p:cNvPr id="373" name="직사각형 6"/>
            <p:cNvSpPr/>
            <p:nvPr/>
          </p:nvSpPr>
          <p:spPr>
            <a:xfrm>
              <a:off x="-1" y="682034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75" name="직사각형 9"/>
            <p:cNvSpPr/>
            <p:nvPr/>
          </p:nvSpPr>
          <p:spPr>
            <a:xfrm>
              <a:off x="9900673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76" name="직사각형 10"/>
            <p:cNvSpPr/>
            <p:nvPr/>
          </p:nvSpPr>
          <p:spPr>
            <a:xfrm>
              <a:off x="9851252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379" name="그룹 13"/>
            <p:cNvGrpSpPr/>
            <p:nvPr/>
          </p:nvGrpSpPr>
          <p:grpSpPr>
            <a:xfrm>
              <a:off x="10466502" y="172848"/>
              <a:ext cx="336345" cy="336345"/>
              <a:chOff x="0" y="0"/>
              <a:chExt cx="336343" cy="336343"/>
            </a:xfrm>
          </p:grpSpPr>
          <p:sp>
            <p:nvSpPr>
              <p:cNvPr id="377" name="직사각형 11"/>
              <p:cNvSpPr/>
              <p:nvPr/>
            </p:nvSpPr>
            <p:spPr>
              <a:xfrm rot="2700000">
                <a:off x="-55670" y="154181"/>
                <a:ext cx="447682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378" name="직사각형 12"/>
              <p:cNvSpPr/>
              <p:nvPr/>
            </p:nvSpPr>
            <p:spPr>
              <a:xfrm rot="189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8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82" name="스크린샷 2020-10-31 오후 5.25.24.png" descr="스크린샷 2020-10-31 오후 5.25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65" y="1299170"/>
            <a:ext cx="7848845" cy="4905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그룹 14"/>
          <p:cNvGrpSpPr/>
          <p:nvPr/>
        </p:nvGrpSpPr>
        <p:grpSpPr>
          <a:xfrm>
            <a:off x="507997" y="377451"/>
            <a:ext cx="11248581" cy="6172819"/>
            <a:chOff x="0" y="0"/>
            <a:chExt cx="11248579" cy="6172818"/>
          </a:xfrm>
        </p:grpSpPr>
        <p:grpSp>
          <p:nvGrpSpPr>
            <p:cNvPr id="386" name="직사각형 5"/>
            <p:cNvGrpSpPr/>
            <p:nvPr/>
          </p:nvGrpSpPr>
          <p:grpSpPr>
            <a:xfrm>
              <a:off x="1" y="0"/>
              <a:ext cx="11248579" cy="682039"/>
              <a:chOff x="0" y="0"/>
              <a:chExt cx="11248577" cy="682038"/>
            </a:xfrm>
          </p:grpSpPr>
          <p:sp>
            <p:nvSpPr>
              <p:cNvPr id="384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5" name="진행 경과 – OpenCV"/>
              <p:cNvSpPr txBox="1"/>
              <p:nvPr/>
            </p:nvSpPr>
            <p:spPr>
              <a:xfrm>
                <a:off x="55244" y="66950"/>
                <a:ext cx="11138090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라벨링 작업(2)</a:t>
                </a:r>
              </a:p>
            </p:txBody>
          </p:sp>
        </p:grpSp>
        <p:sp>
          <p:nvSpPr>
            <p:cNvPr id="387" name="직사각형 6"/>
            <p:cNvSpPr/>
            <p:nvPr/>
          </p:nvSpPr>
          <p:spPr>
            <a:xfrm>
              <a:off x="-1" y="682034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89" name="직사각형 9"/>
            <p:cNvSpPr/>
            <p:nvPr/>
          </p:nvSpPr>
          <p:spPr>
            <a:xfrm>
              <a:off x="9900673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90" name="직사각형 10"/>
            <p:cNvSpPr/>
            <p:nvPr/>
          </p:nvSpPr>
          <p:spPr>
            <a:xfrm>
              <a:off x="9851252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393" name="그룹 13"/>
            <p:cNvGrpSpPr/>
            <p:nvPr/>
          </p:nvGrpSpPr>
          <p:grpSpPr>
            <a:xfrm>
              <a:off x="10466502" y="172848"/>
              <a:ext cx="336345" cy="336345"/>
              <a:chOff x="0" y="0"/>
              <a:chExt cx="336343" cy="336343"/>
            </a:xfrm>
          </p:grpSpPr>
          <p:sp>
            <p:nvSpPr>
              <p:cNvPr id="391" name="직사각형 11"/>
              <p:cNvSpPr/>
              <p:nvPr/>
            </p:nvSpPr>
            <p:spPr>
              <a:xfrm rot="2700000">
                <a:off x="-55670" y="154181"/>
                <a:ext cx="447682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392" name="직사각형 12"/>
              <p:cNvSpPr/>
              <p:nvPr/>
            </p:nvSpPr>
            <p:spPr>
              <a:xfrm rot="189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95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91382" y="6305678"/>
            <a:ext cx="262416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96" name="스크린샷 2020-11-02 오전 1.19.50.png" descr="스크린샷 2020-11-02 오전 1.19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16" y="1349970"/>
            <a:ext cx="5293943" cy="4809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그룹 14"/>
          <p:cNvGrpSpPr/>
          <p:nvPr/>
        </p:nvGrpSpPr>
        <p:grpSpPr>
          <a:xfrm>
            <a:off x="507997" y="377451"/>
            <a:ext cx="11248581" cy="6172819"/>
            <a:chOff x="0" y="0"/>
            <a:chExt cx="11248579" cy="6172818"/>
          </a:xfrm>
        </p:grpSpPr>
        <p:grpSp>
          <p:nvGrpSpPr>
            <p:cNvPr id="400" name="직사각형 5"/>
            <p:cNvGrpSpPr/>
            <p:nvPr/>
          </p:nvGrpSpPr>
          <p:grpSpPr>
            <a:xfrm>
              <a:off x="1" y="0"/>
              <a:ext cx="11248579" cy="682039"/>
              <a:chOff x="0" y="0"/>
              <a:chExt cx="11248577" cy="682038"/>
            </a:xfrm>
          </p:grpSpPr>
          <p:sp>
            <p:nvSpPr>
              <p:cNvPr id="398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9" name="진행 경과 – OpenCV"/>
              <p:cNvSpPr txBox="1"/>
              <p:nvPr/>
            </p:nvSpPr>
            <p:spPr>
              <a:xfrm>
                <a:off x="55244" y="66950"/>
                <a:ext cx="11138090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라벨링 작업(3)</a:t>
                </a:r>
              </a:p>
            </p:txBody>
          </p:sp>
        </p:grpSp>
        <p:sp>
          <p:nvSpPr>
            <p:cNvPr id="401" name="직사각형 6"/>
            <p:cNvSpPr/>
            <p:nvPr/>
          </p:nvSpPr>
          <p:spPr>
            <a:xfrm>
              <a:off x="-1" y="682034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03" name="직사각형 9"/>
            <p:cNvSpPr/>
            <p:nvPr/>
          </p:nvSpPr>
          <p:spPr>
            <a:xfrm>
              <a:off x="9900673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04" name="직사각형 10"/>
            <p:cNvSpPr/>
            <p:nvPr/>
          </p:nvSpPr>
          <p:spPr>
            <a:xfrm>
              <a:off x="9851252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407" name="그룹 13"/>
            <p:cNvGrpSpPr/>
            <p:nvPr/>
          </p:nvGrpSpPr>
          <p:grpSpPr>
            <a:xfrm>
              <a:off x="10466502" y="172848"/>
              <a:ext cx="336345" cy="336345"/>
              <a:chOff x="0" y="0"/>
              <a:chExt cx="336343" cy="336343"/>
            </a:xfrm>
          </p:grpSpPr>
          <p:sp>
            <p:nvSpPr>
              <p:cNvPr id="405" name="직사각형 11"/>
              <p:cNvSpPr/>
              <p:nvPr/>
            </p:nvSpPr>
            <p:spPr>
              <a:xfrm rot="2700000">
                <a:off x="-55670" y="154181"/>
                <a:ext cx="447682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406" name="직사각형 12"/>
              <p:cNvSpPr/>
              <p:nvPr/>
            </p:nvSpPr>
            <p:spPr>
              <a:xfrm rot="189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09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10" name="스크린샷 2020-11-02 오전 3.12.40.png" descr="스크린샷 2020-11-02 오전 3.12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65" y="1525727"/>
            <a:ext cx="6550670" cy="4582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그룹 14"/>
          <p:cNvGrpSpPr/>
          <p:nvPr/>
        </p:nvGrpSpPr>
        <p:grpSpPr>
          <a:xfrm>
            <a:off x="507997" y="377451"/>
            <a:ext cx="11248581" cy="6172819"/>
            <a:chOff x="0" y="0"/>
            <a:chExt cx="11248579" cy="6172818"/>
          </a:xfrm>
        </p:grpSpPr>
        <p:grpSp>
          <p:nvGrpSpPr>
            <p:cNvPr id="414" name="직사각형 5"/>
            <p:cNvGrpSpPr/>
            <p:nvPr/>
          </p:nvGrpSpPr>
          <p:grpSpPr>
            <a:xfrm>
              <a:off x="1" y="0"/>
              <a:ext cx="11248579" cy="682039"/>
              <a:chOff x="0" y="0"/>
              <a:chExt cx="11248577" cy="682038"/>
            </a:xfrm>
          </p:grpSpPr>
          <p:sp>
            <p:nvSpPr>
              <p:cNvPr id="412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3" name="진행 경과 – OpenCV"/>
              <p:cNvSpPr txBox="1"/>
              <p:nvPr/>
            </p:nvSpPr>
            <p:spPr>
              <a:xfrm>
                <a:off x="55244" y="66950"/>
                <a:ext cx="11138090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라벨링 작업(4)</a:t>
                </a:r>
              </a:p>
            </p:txBody>
          </p:sp>
        </p:grpSp>
        <p:sp>
          <p:nvSpPr>
            <p:cNvPr id="415" name="직사각형 6"/>
            <p:cNvSpPr/>
            <p:nvPr/>
          </p:nvSpPr>
          <p:spPr>
            <a:xfrm>
              <a:off x="-1" y="682034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17" name="직사각형 9"/>
            <p:cNvSpPr/>
            <p:nvPr/>
          </p:nvSpPr>
          <p:spPr>
            <a:xfrm>
              <a:off x="9900673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18" name="직사각형 10"/>
            <p:cNvSpPr/>
            <p:nvPr/>
          </p:nvSpPr>
          <p:spPr>
            <a:xfrm>
              <a:off x="9851252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421" name="그룹 13"/>
            <p:cNvGrpSpPr/>
            <p:nvPr/>
          </p:nvGrpSpPr>
          <p:grpSpPr>
            <a:xfrm>
              <a:off x="10466502" y="172848"/>
              <a:ext cx="336345" cy="336345"/>
              <a:chOff x="0" y="0"/>
              <a:chExt cx="336343" cy="336343"/>
            </a:xfrm>
          </p:grpSpPr>
          <p:sp>
            <p:nvSpPr>
              <p:cNvPr id="419" name="직사각형 11"/>
              <p:cNvSpPr/>
              <p:nvPr/>
            </p:nvSpPr>
            <p:spPr>
              <a:xfrm rot="2700000">
                <a:off x="-55670" y="154181"/>
                <a:ext cx="447682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420" name="직사각형 12"/>
              <p:cNvSpPr/>
              <p:nvPr/>
            </p:nvSpPr>
            <p:spPr>
              <a:xfrm rot="189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23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24" name="스크린샷 2020-11-02 오전 3.11.43.png" descr="스크린샷 2020-11-02 오전 3.11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1442491"/>
            <a:ext cx="7897196" cy="4730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그룹 14"/>
          <p:cNvGrpSpPr/>
          <p:nvPr/>
        </p:nvGrpSpPr>
        <p:grpSpPr>
          <a:xfrm>
            <a:off x="507997" y="377451"/>
            <a:ext cx="11248581" cy="6172819"/>
            <a:chOff x="0" y="0"/>
            <a:chExt cx="11248579" cy="6172818"/>
          </a:xfrm>
        </p:grpSpPr>
        <p:grpSp>
          <p:nvGrpSpPr>
            <p:cNvPr id="428" name="직사각형 5"/>
            <p:cNvGrpSpPr/>
            <p:nvPr/>
          </p:nvGrpSpPr>
          <p:grpSpPr>
            <a:xfrm>
              <a:off x="1" y="0"/>
              <a:ext cx="11248579" cy="682039"/>
              <a:chOff x="0" y="0"/>
              <a:chExt cx="11248577" cy="682038"/>
            </a:xfrm>
          </p:grpSpPr>
          <p:sp>
            <p:nvSpPr>
              <p:cNvPr id="426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7" name="진행 경과 – OpenCV"/>
              <p:cNvSpPr txBox="1"/>
              <p:nvPr/>
            </p:nvSpPr>
            <p:spPr>
              <a:xfrm>
                <a:off x="55244" y="66950"/>
                <a:ext cx="11138090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yolo custom 모델 학습</a:t>
                </a:r>
              </a:p>
            </p:txBody>
          </p:sp>
        </p:grpSp>
        <p:sp>
          <p:nvSpPr>
            <p:cNvPr id="429" name="직사각형 6"/>
            <p:cNvSpPr/>
            <p:nvPr/>
          </p:nvSpPr>
          <p:spPr>
            <a:xfrm>
              <a:off x="-1" y="682034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31" name="직사각형 9"/>
            <p:cNvSpPr/>
            <p:nvPr/>
          </p:nvSpPr>
          <p:spPr>
            <a:xfrm>
              <a:off x="9900673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32" name="직사각형 10"/>
            <p:cNvSpPr/>
            <p:nvPr/>
          </p:nvSpPr>
          <p:spPr>
            <a:xfrm>
              <a:off x="9851252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435" name="그룹 13"/>
            <p:cNvGrpSpPr/>
            <p:nvPr/>
          </p:nvGrpSpPr>
          <p:grpSpPr>
            <a:xfrm>
              <a:off x="10466502" y="172848"/>
              <a:ext cx="336345" cy="336345"/>
              <a:chOff x="0" y="0"/>
              <a:chExt cx="336343" cy="336343"/>
            </a:xfrm>
          </p:grpSpPr>
          <p:sp>
            <p:nvSpPr>
              <p:cNvPr id="433" name="직사각형 11"/>
              <p:cNvSpPr/>
              <p:nvPr/>
            </p:nvSpPr>
            <p:spPr>
              <a:xfrm rot="2700000">
                <a:off x="-55670" y="154181"/>
                <a:ext cx="447682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434" name="직사각형 12"/>
              <p:cNvSpPr/>
              <p:nvPr/>
            </p:nvSpPr>
            <p:spPr>
              <a:xfrm rot="189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37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2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38" name="스크린샷 2020-11-02 오전 3.03.47.png" descr="스크린샷 2020-11-02 오전 3.03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282" y="1560066"/>
            <a:ext cx="7607436" cy="4305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그룹 14"/>
          <p:cNvGrpSpPr/>
          <p:nvPr/>
        </p:nvGrpSpPr>
        <p:grpSpPr>
          <a:xfrm>
            <a:off x="507997" y="377450"/>
            <a:ext cx="11248581" cy="6172818"/>
            <a:chOff x="0" y="0"/>
            <a:chExt cx="11248579" cy="6172817"/>
          </a:xfrm>
        </p:grpSpPr>
        <p:grpSp>
          <p:nvGrpSpPr>
            <p:cNvPr id="442" name="직사각형 5"/>
            <p:cNvGrpSpPr/>
            <p:nvPr/>
          </p:nvGrpSpPr>
          <p:grpSpPr>
            <a:xfrm>
              <a:off x="1" y="-1"/>
              <a:ext cx="11248579" cy="682039"/>
              <a:chOff x="0" y="0"/>
              <a:chExt cx="11248577" cy="682038"/>
            </a:xfrm>
          </p:grpSpPr>
          <p:sp>
            <p:nvSpPr>
              <p:cNvPr id="440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441" name="개발 계획"/>
              <p:cNvSpPr txBox="1"/>
              <p:nvPr/>
            </p:nvSpPr>
            <p:spPr>
              <a:xfrm>
                <a:off x="55244" y="66948"/>
                <a:ext cx="11138090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개발 계획</a:t>
                </a:r>
              </a:p>
            </p:txBody>
          </p:sp>
        </p:grpSp>
        <p:sp>
          <p:nvSpPr>
            <p:cNvPr id="443" name="직사각형 6"/>
            <p:cNvSpPr/>
            <p:nvPr/>
          </p:nvSpPr>
          <p:spPr>
            <a:xfrm>
              <a:off x="-1" y="682033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직사각형 7"/>
            <p:cNvSpPr/>
            <p:nvPr/>
          </p:nvSpPr>
          <p:spPr>
            <a:xfrm>
              <a:off x="9298217" y="453305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45" name="직사각형 9"/>
            <p:cNvSpPr/>
            <p:nvPr/>
          </p:nvSpPr>
          <p:spPr>
            <a:xfrm>
              <a:off x="9900672" y="1632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46" name="직사각형 10"/>
            <p:cNvSpPr/>
            <p:nvPr/>
          </p:nvSpPr>
          <p:spPr>
            <a:xfrm>
              <a:off x="9851251" y="2161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449" name="그룹 13"/>
            <p:cNvGrpSpPr/>
            <p:nvPr/>
          </p:nvGrpSpPr>
          <p:grpSpPr>
            <a:xfrm>
              <a:off x="10466501" y="172848"/>
              <a:ext cx="336345" cy="336346"/>
              <a:chOff x="0" y="0"/>
              <a:chExt cx="336344" cy="336344"/>
            </a:xfrm>
          </p:grpSpPr>
          <p:sp>
            <p:nvSpPr>
              <p:cNvPr id="447" name="직사각형 11"/>
              <p:cNvSpPr/>
              <p:nvPr/>
            </p:nvSpPr>
            <p:spPr>
              <a:xfrm rot="2700000">
                <a:off x="-55669" y="154181"/>
                <a:ext cx="447683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448" name="직사각형 12"/>
              <p:cNvSpPr/>
              <p:nvPr/>
            </p:nvSpPr>
            <p:spPr>
              <a:xfrm rot="18900000">
                <a:off x="-55667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5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52" name="직사각형 22"/>
          <p:cNvSpPr txBox="1"/>
          <p:nvPr/>
        </p:nvSpPr>
        <p:spPr>
          <a:xfrm>
            <a:off x="9394784" y="2224978"/>
            <a:ext cx="218954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595959"/>
                </a:solidFill>
              </a:defRPr>
            </a:lvl1pPr>
          </a:lstStyle>
          <a:p>
            <a:r>
              <a:t>Map API</a:t>
            </a:r>
          </a:p>
        </p:txBody>
      </p:sp>
      <p:sp>
        <p:nvSpPr>
          <p:cNvPr id="453" name="직사각형 22"/>
          <p:cNvSpPr txBox="1"/>
          <p:nvPr/>
        </p:nvSpPr>
        <p:spPr>
          <a:xfrm>
            <a:off x="9394784" y="3120300"/>
            <a:ext cx="218954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595959"/>
                </a:solidFill>
              </a:defRPr>
            </a:lvl1pPr>
          </a:lstStyle>
          <a:p>
            <a:r>
              <a:t>Speech API</a:t>
            </a:r>
          </a:p>
        </p:txBody>
      </p:sp>
      <p:sp>
        <p:nvSpPr>
          <p:cNvPr id="454" name="직사각형 22"/>
          <p:cNvSpPr txBox="1"/>
          <p:nvPr/>
        </p:nvSpPr>
        <p:spPr>
          <a:xfrm>
            <a:off x="9394784" y="4038520"/>
            <a:ext cx="218954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595959"/>
                </a:solidFill>
              </a:defRPr>
            </a:lvl1pPr>
          </a:lstStyle>
          <a:p>
            <a:r>
              <a:t>OpenCV</a:t>
            </a:r>
          </a:p>
        </p:txBody>
      </p:sp>
      <p:sp>
        <p:nvSpPr>
          <p:cNvPr id="455" name="직선 화살표 연결선 5"/>
          <p:cNvSpPr/>
          <p:nvPr/>
        </p:nvSpPr>
        <p:spPr>
          <a:xfrm flipV="1">
            <a:off x="8077202" y="2634345"/>
            <a:ext cx="1219202" cy="869224"/>
          </a:xfrm>
          <a:prstGeom prst="line">
            <a:avLst/>
          </a:prstGeom>
          <a:ln w="57150">
            <a:solidFill>
              <a:srgbClr val="A6A6A6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6" name="직선 화살표 연결선 7"/>
          <p:cNvSpPr/>
          <p:nvPr/>
        </p:nvSpPr>
        <p:spPr>
          <a:xfrm>
            <a:off x="8046884" y="3521850"/>
            <a:ext cx="1205976" cy="2"/>
          </a:xfrm>
          <a:prstGeom prst="line">
            <a:avLst/>
          </a:prstGeom>
          <a:ln w="57150">
            <a:solidFill>
              <a:srgbClr val="A6A6A6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7" name="직선 화살표 연결선 9"/>
          <p:cNvSpPr/>
          <p:nvPr/>
        </p:nvSpPr>
        <p:spPr>
          <a:xfrm>
            <a:off x="8046881" y="3521850"/>
            <a:ext cx="1249521" cy="854207"/>
          </a:xfrm>
          <a:prstGeom prst="line">
            <a:avLst/>
          </a:prstGeom>
          <a:ln w="57150">
            <a:solidFill>
              <a:srgbClr val="A6A6A6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8" name="더하기 기호 3"/>
          <p:cNvSpPr/>
          <p:nvPr/>
        </p:nvSpPr>
        <p:spPr>
          <a:xfrm>
            <a:off x="5688864" y="3107316"/>
            <a:ext cx="814273" cy="792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436" y="7344"/>
                </a:lnTo>
                <a:lnTo>
                  <a:pt x="7436" y="0"/>
                </a:lnTo>
                <a:lnTo>
                  <a:pt x="14164" y="0"/>
                </a:lnTo>
                <a:lnTo>
                  <a:pt x="14164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164" y="14256"/>
                </a:lnTo>
                <a:lnTo>
                  <a:pt x="14164" y="21600"/>
                </a:lnTo>
                <a:lnTo>
                  <a:pt x="7436" y="21600"/>
                </a:lnTo>
                <a:lnTo>
                  <a:pt x="7436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59" name="TextBox 4"/>
          <p:cNvSpPr txBox="1"/>
          <p:nvPr/>
        </p:nvSpPr>
        <p:spPr>
          <a:xfrm>
            <a:off x="7010403" y="3343962"/>
            <a:ext cx="2189547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구현</a:t>
            </a:r>
          </a:p>
        </p:txBody>
      </p:sp>
      <p:pic>
        <p:nvPicPr>
          <p:cNvPr id="460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51" y="3089436"/>
            <a:ext cx="3969547" cy="854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그룹 14"/>
          <p:cNvGrpSpPr/>
          <p:nvPr/>
        </p:nvGrpSpPr>
        <p:grpSpPr>
          <a:xfrm>
            <a:off x="507997" y="377450"/>
            <a:ext cx="11248581" cy="6172818"/>
            <a:chOff x="0" y="0"/>
            <a:chExt cx="11248579" cy="6172817"/>
          </a:xfrm>
        </p:grpSpPr>
        <p:grpSp>
          <p:nvGrpSpPr>
            <p:cNvPr id="464" name="직사각형 5"/>
            <p:cNvGrpSpPr/>
            <p:nvPr/>
          </p:nvGrpSpPr>
          <p:grpSpPr>
            <a:xfrm>
              <a:off x="1" y="-1"/>
              <a:ext cx="11248579" cy="682039"/>
              <a:chOff x="0" y="0"/>
              <a:chExt cx="11248577" cy="682038"/>
            </a:xfrm>
          </p:grpSpPr>
          <p:sp>
            <p:nvSpPr>
              <p:cNvPr id="462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3" name="Q &amp; A"/>
              <p:cNvSpPr txBox="1"/>
              <p:nvPr/>
            </p:nvSpPr>
            <p:spPr>
              <a:xfrm>
                <a:off x="55244" y="79398"/>
                <a:ext cx="11138090" cy="5232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Q &amp; A</a:t>
                </a:r>
              </a:p>
            </p:txBody>
          </p:sp>
        </p:grpSp>
        <p:sp>
          <p:nvSpPr>
            <p:cNvPr id="465" name="직사각형 6"/>
            <p:cNvSpPr/>
            <p:nvPr/>
          </p:nvSpPr>
          <p:spPr>
            <a:xfrm>
              <a:off x="-1" y="682033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직사각형 7"/>
            <p:cNvSpPr/>
            <p:nvPr/>
          </p:nvSpPr>
          <p:spPr>
            <a:xfrm>
              <a:off x="9298217" y="453305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67" name="직사각형 9"/>
            <p:cNvSpPr/>
            <p:nvPr/>
          </p:nvSpPr>
          <p:spPr>
            <a:xfrm>
              <a:off x="9900672" y="1632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68" name="직사각형 10"/>
            <p:cNvSpPr/>
            <p:nvPr/>
          </p:nvSpPr>
          <p:spPr>
            <a:xfrm>
              <a:off x="9851251" y="2161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471" name="그룹 13"/>
            <p:cNvGrpSpPr/>
            <p:nvPr/>
          </p:nvGrpSpPr>
          <p:grpSpPr>
            <a:xfrm>
              <a:off x="10466501" y="172848"/>
              <a:ext cx="336345" cy="336346"/>
              <a:chOff x="0" y="0"/>
              <a:chExt cx="336344" cy="336344"/>
            </a:xfrm>
          </p:grpSpPr>
          <p:sp>
            <p:nvSpPr>
              <p:cNvPr id="469" name="직사각형 11"/>
              <p:cNvSpPr/>
              <p:nvPr/>
            </p:nvSpPr>
            <p:spPr>
              <a:xfrm rot="2700000">
                <a:off x="-55669" y="154181"/>
                <a:ext cx="447683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470" name="직사각형 12"/>
              <p:cNvSpPr/>
              <p:nvPr/>
            </p:nvSpPr>
            <p:spPr>
              <a:xfrm rot="18900000">
                <a:off x="-55667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473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201" y="1725858"/>
            <a:ext cx="3944169" cy="3944169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305677"/>
            <a:ext cx="273652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그룹 14"/>
          <p:cNvGrpSpPr/>
          <p:nvPr/>
        </p:nvGrpSpPr>
        <p:grpSpPr>
          <a:xfrm>
            <a:off x="507997" y="377450"/>
            <a:ext cx="11248581" cy="6172818"/>
            <a:chOff x="0" y="0"/>
            <a:chExt cx="11248579" cy="6172817"/>
          </a:xfrm>
        </p:grpSpPr>
        <p:grpSp>
          <p:nvGrpSpPr>
            <p:cNvPr id="238" name="직사각형 5"/>
            <p:cNvGrpSpPr/>
            <p:nvPr/>
          </p:nvGrpSpPr>
          <p:grpSpPr>
            <a:xfrm>
              <a:off x="1" y="-1"/>
              <a:ext cx="11248579" cy="682039"/>
              <a:chOff x="0" y="0"/>
              <a:chExt cx="11248577" cy="682038"/>
            </a:xfrm>
          </p:grpSpPr>
          <p:sp>
            <p:nvSpPr>
              <p:cNvPr id="236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37" name="목차"/>
              <p:cNvSpPr txBox="1"/>
              <p:nvPr/>
            </p:nvSpPr>
            <p:spPr>
              <a:xfrm>
                <a:off x="55244" y="85747"/>
                <a:ext cx="11138090" cy="5105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목차</a:t>
                </a:r>
              </a:p>
            </p:txBody>
          </p:sp>
        </p:grpSp>
        <p:sp>
          <p:nvSpPr>
            <p:cNvPr id="239" name="직사각형 6"/>
            <p:cNvSpPr/>
            <p:nvPr/>
          </p:nvSpPr>
          <p:spPr>
            <a:xfrm>
              <a:off x="-1" y="682033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직사각형 7"/>
            <p:cNvSpPr/>
            <p:nvPr/>
          </p:nvSpPr>
          <p:spPr>
            <a:xfrm>
              <a:off x="9298217" y="453305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41" name="직사각형 9"/>
            <p:cNvSpPr/>
            <p:nvPr/>
          </p:nvSpPr>
          <p:spPr>
            <a:xfrm>
              <a:off x="9900672" y="1632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42" name="직사각형 10"/>
            <p:cNvSpPr/>
            <p:nvPr/>
          </p:nvSpPr>
          <p:spPr>
            <a:xfrm>
              <a:off x="9851251" y="216105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45" name="그룹 13"/>
            <p:cNvGrpSpPr/>
            <p:nvPr/>
          </p:nvGrpSpPr>
          <p:grpSpPr>
            <a:xfrm>
              <a:off x="10466501" y="172848"/>
              <a:ext cx="336345" cy="336346"/>
              <a:chOff x="0" y="0"/>
              <a:chExt cx="336344" cy="336344"/>
            </a:xfrm>
          </p:grpSpPr>
          <p:sp>
            <p:nvSpPr>
              <p:cNvPr id="243" name="직사각형 11"/>
              <p:cNvSpPr/>
              <p:nvPr/>
            </p:nvSpPr>
            <p:spPr>
              <a:xfrm rot="2700000">
                <a:off x="-55669" y="154181"/>
                <a:ext cx="447683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44" name="직사각형 12"/>
              <p:cNvSpPr/>
              <p:nvPr/>
            </p:nvSpPr>
            <p:spPr>
              <a:xfrm rot="18900000">
                <a:off x="-55667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49" name="직사각형 24"/>
          <p:cNvGrpSpPr/>
          <p:nvPr/>
        </p:nvGrpSpPr>
        <p:grpSpPr>
          <a:xfrm>
            <a:off x="3067965" y="3381664"/>
            <a:ext cx="2189550" cy="738550"/>
            <a:chOff x="0" y="0"/>
            <a:chExt cx="2189548" cy="738549"/>
          </a:xfrm>
        </p:grpSpPr>
        <p:sp>
          <p:nvSpPr>
            <p:cNvPr id="247" name="직사각형"/>
            <p:cNvSpPr/>
            <p:nvPr/>
          </p:nvSpPr>
          <p:spPr>
            <a:xfrm>
              <a:off x="0" y="-1"/>
              <a:ext cx="2189549" cy="738551"/>
            </a:xfrm>
            <a:prstGeom prst="rect">
              <a:avLst/>
            </a:prstGeom>
            <a:solidFill>
              <a:schemeClr val="accent4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48" name="Q &amp; A"/>
            <p:cNvSpPr txBox="1"/>
            <p:nvPr/>
          </p:nvSpPr>
          <p:spPr>
            <a:xfrm>
              <a:off x="53031" y="148675"/>
              <a:ext cx="2083487" cy="4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금주 개발 계획</a:t>
              </a:r>
            </a:p>
          </p:txBody>
        </p:sp>
      </p:grpSp>
      <p:sp>
        <p:nvSpPr>
          <p:cNvPr id="250" name="직사각형 25"/>
          <p:cNvSpPr txBox="1"/>
          <p:nvPr/>
        </p:nvSpPr>
        <p:spPr>
          <a:xfrm>
            <a:off x="5827240" y="4968869"/>
            <a:ext cx="2189546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1600">
                <a:solidFill>
                  <a:srgbClr val="595959"/>
                </a:solidFill>
              </a:defRPr>
            </a:lvl1pPr>
          </a:lstStyle>
          <a:p>
            <a:r>
              <a:rPr dirty="0" err="1"/>
              <a:t>질의응답</a:t>
            </a:r>
            <a:endParaRPr dirty="0"/>
          </a:p>
        </p:txBody>
      </p:sp>
      <p:sp>
        <p:nvSpPr>
          <p:cNvPr id="25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233962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254" name="직사각형 2"/>
          <p:cNvGrpSpPr/>
          <p:nvPr/>
        </p:nvGrpSpPr>
        <p:grpSpPr>
          <a:xfrm>
            <a:off x="3067965" y="1945451"/>
            <a:ext cx="2189550" cy="738550"/>
            <a:chOff x="0" y="0"/>
            <a:chExt cx="2189548" cy="738549"/>
          </a:xfrm>
        </p:grpSpPr>
        <p:sp>
          <p:nvSpPr>
            <p:cNvPr id="252" name="직사각형"/>
            <p:cNvSpPr/>
            <p:nvPr/>
          </p:nvSpPr>
          <p:spPr>
            <a:xfrm>
              <a:off x="0" y="-1"/>
              <a:ext cx="2189549" cy="738551"/>
            </a:xfrm>
            <a:prstGeom prst="rect">
              <a:avLst/>
            </a:prstGeom>
            <a:solidFill>
              <a:srgbClr val="C00000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3" name="금주 개발 계획"/>
            <p:cNvSpPr txBox="1"/>
            <p:nvPr/>
          </p:nvSpPr>
          <p:spPr>
            <a:xfrm>
              <a:off x="53031" y="148676"/>
              <a:ext cx="2083487" cy="441200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진행 경과</a:t>
              </a:r>
            </a:p>
          </p:txBody>
        </p:sp>
      </p:grpSp>
      <p:sp>
        <p:nvSpPr>
          <p:cNvPr id="255" name="직사각형"/>
          <p:cNvSpPr/>
          <p:nvPr/>
        </p:nvSpPr>
        <p:spPr>
          <a:xfrm>
            <a:off x="3067966" y="4822568"/>
            <a:ext cx="2189548" cy="738549"/>
          </a:xfrm>
          <a:prstGeom prst="rect">
            <a:avLst/>
          </a:prstGeom>
          <a:solidFill>
            <a:srgbClr val="A9D18E"/>
          </a:solidFill>
          <a:ln w="19050">
            <a:solidFill>
              <a:srgbClr val="40404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6" name="Q &amp; A"/>
          <p:cNvSpPr txBox="1"/>
          <p:nvPr/>
        </p:nvSpPr>
        <p:spPr>
          <a:xfrm>
            <a:off x="3067961" y="4978296"/>
            <a:ext cx="2083487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Q &amp; A</a:t>
            </a:r>
          </a:p>
        </p:txBody>
      </p:sp>
      <p:sp>
        <p:nvSpPr>
          <p:cNvPr id="257" name="직사각형 19"/>
          <p:cNvSpPr txBox="1"/>
          <p:nvPr/>
        </p:nvSpPr>
        <p:spPr>
          <a:xfrm>
            <a:off x="5804017" y="1785612"/>
            <a:ext cx="3494202" cy="107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595959"/>
                </a:solidFill>
              </a:defRPr>
            </a:pPr>
            <a:r>
              <a:t>- TTS </a:t>
            </a:r>
          </a:p>
          <a:p>
            <a:pPr marL="160421" indent="-160421">
              <a:lnSpc>
                <a:spcPct val="150000"/>
              </a:lnSpc>
              <a:buSzPct val="100000"/>
              <a:buChar char="-"/>
              <a:defRPr sz="1600">
                <a:solidFill>
                  <a:srgbClr val="595959"/>
                </a:solidFill>
              </a:defRPr>
            </a:pPr>
            <a:r>
              <a:t>MAP API</a:t>
            </a:r>
          </a:p>
          <a:p>
            <a:pPr marL="160421" indent="-160421">
              <a:lnSpc>
                <a:spcPct val="150000"/>
              </a:lnSpc>
              <a:buSzPct val="100000"/>
              <a:buChar char="-"/>
              <a:defRPr sz="1600">
                <a:solidFill>
                  <a:srgbClr val="595959"/>
                </a:solidFill>
              </a:defRPr>
            </a:pPr>
            <a:r>
              <a:t>YOLO 모델 학습</a:t>
            </a:r>
          </a:p>
        </p:txBody>
      </p:sp>
      <p:sp>
        <p:nvSpPr>
          <p:cNvPr id="258" name="직사각형 19"/>
          <p:cNvSpPr txBox="1"/>
          <p:nvPr/>
        </p:nvSpPr>
        <p:spPr>
          <a:xfrm>
            <a:off x="5804017" y="3323513"/>
            <a:ext cx="3494202" cy="70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60420" indent="-160420">
              <a:lnSpc>
                <a:spcPct val="150000"/>
              </a:lnSpc>
              <a:buSzPct val="100000"/>
              <a:buChar char="-"/>
              <a:defRPr sz="1600">
                <a:solidFill>
                  <a:srgbClr val="595959"/>
                </a:solidFill>
              </a:defRPr>
            </a:pPr>
            <a:r>
              <a:t>상세설계보고서</a:t>
            </a:r>
          </a:p>
          <a:p>
            <a:pPr marL="160420" indent="-160420">
              <a:lnSpc>
                <a:spcPct val="150000"/>
              </a:lnSpc>
              <a:buSzPct val="100000"/>
              <a:buChar char="-"/>
              <a:defRPr sz="1600">
                <a:solidFill>
                  <a:srgbClr val="595959"/>
                </a:solidFill>
              </a:defRPr>
            </a:pPr>
            <a:r>
              <a:t>기능 구현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그룹 14"/>
          <p:cNvGrpSpPr/>
          <p:nvPr/>
        </p:nvGrpSpPr>
        <p:grpSpPr>
          <a:xfrm>
            <a:off x="507997" y="377453"/>
            <a:ext cx="11248579" cy="6172817"/>
            <a:chOff x="0" y="0"/>
            <a:chExt cx="11248578" cy="6172816"/>
          </a:xfrm>
        </p:grpSpPr>
        <p:grpSp>
          <p:nvGrpSpPr>
            <p:cNvPr id="262" name="직사각형 5"/>
            <p:cNvGrpSpPr/>
            <p:nvPr/>
          </p:nvGrpSpPr>
          <p:grpSpPr>
            <a:xfrm>
              <a:off x="0" y="0"/>
              <a:ext cx="11248578" cy="682039"/>
              <a:chOff x="0" y="0"/>
              <a:chExt cx="11248576" cy="682038"/>
            </a:xfrm>
          </p:grpSpPr>
          <p:sp>
            <p:nvSpPr>
              <p:cNvPr id="260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1" name="진행 경과 – STT, TTS"/>
              <p:cNvSpPr txBox="1"/>
              <p:nvPr/>
            </p:nvSpPr>
            <p:spPr>
              <a:xfrm>
                <a:off x="55243" y="66950"/>
                <a:ext cx="11138089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TTS 적용</a:t>
                </a:r>
              </a:p>
            </p:txBody>
          </p:sp>
        </p:grpSp>
        <p:sp>
          <p:nvSpPr>
            <p:cNvPr id="263" name="직사각형 6"/>
            <p:cNvSpPr/>
            <p:nvPr/>
          </p:nvSpPr>
          <p:spPr>
            <a:xfrm>
              <a:off x="-1" y="682034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5" name="직사각형 9"/>
            <p:cNvSpPr/>
            <p:nvPr/>
          </p:nvSpPr>
          <p:spPr>
            <a:xfrm>
              <a:off x="9900672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66" name="직사각형 10"/>
            <p:cNvSpPr/>
            <p:nvPr/>
          </p:nvSpPr>
          <p:spPr>
            <a:xfrm>
              <a:off x="9851251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69" name="그룹 13"/>
            <p:cNvGrpSpPr/>
            <p:nvPr/>
          </p:nvGrpSpPr>
          <p:grpSpPr>
            <a:xfrm>
              <a:off x="10466503" y="172848"/>
              <a:ext cx="336344" cy="336344"/>
              <a:chOff x="0" y="0"/>
              <a:chExt cx="336343" cy="336343"/>
            </a:xfrm>
          </p:grpSpPr>
          <p:sp>
            <p:nvSpPr>
              <p:cNvPr id="267" name="직사각형 11"/>
              <p:cNvSpPr/>
              <p:nvPr/>
            </p:nvSpPr>
            <p:spPr>
              <a:xfrm rot="2700000">
                <a:off x="-55670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68" name="직사각형 12"/>
              <p:cNvSpPr/>
              <p:nvPr/>
            </p:nvSpPr>
            <p:spPr>
              <a:xfrm rot="18900000">
                <a:off x="-55669" y="154180"/>
                <a:ext cx="447680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7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72" name="직사각형 18"/>
          <p:cNvSpPr txBox="1"/>
          <p:nvPr/>
        </p:nvSpPr>
        <p:spPr>
          <a:xfrm>
            <a:off x="986903" y="1694769"/>
            <a:ext cx="1974014" cy="1847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595959"/>
                </a:solidFill>
              </a:defRPr>
            </a:pPr>
            <a:r>
              <a:t>- 팝업창</a:t>
            </a:r>
          </a:p>
          <a:p>
            <a:pPr marL="342900" indent="-342900">
              <a:lnSpc>
                <a:spcPct val="150000"/>
              </a:lnSpc>
              <a:buSzPct val="100000"/>
              <a:buChar char="-"/>
              <a:defRPr sz="2000">
                <a:solidFill>
                  <a:srgbClr val="595959"/>
                </a:solidFill>
              </a:defRPr>
            </a:pPr>
            <a:r>
              <a:t>지도 안내</a:t>
            </a:r>
          </a:p>
          <a:p>
            <a:pPr marL="342900" indent="-342900">
              <a:lnSpc>
                <a:spcPct val="150000"/>
              </a:lnSpc>
              <a:buSzPct val="100000"/>
              <a:buChar char="-"/>
              <a:defRPr sz="2000">
                <a:solidFill>
                  <a:srgbClr val="595959"/>
                </a:solidFill>
              </a:defRPr>
            </a:pPr>
            <a:r>
              <a:t>카메라 안내</a:t>
            </a:r>
          </a:p>
        </p:txBody>
      </p:sp>
      <p:pic>
        <p:nvPicPr>
          <p:cNvPr id="17" name="팝업창_tts">
            <a:hlinkClick r:id="" action="ppaction://media"/>
            <a:extLst>
              <a:ext uri="{FF2B5EF4-FFF2-40B4-BE49-F238E27FC236}">
                <a16:creationId xmlns:a16="http://schemas.microsoft.com/office/drawing/2014/main" id="{A5F2E434-A6B1-44F7-A28A-A117026DCF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11285" y="1518878"/>
            <a:ext cx="2565400" cy="4572000"/>
          </a:xfrm>
          <a:prstGeom prst="rect">
            <a:avLst/>
          </a:prstGeom>
        </p:spPr>
      </p:pic>
      <p:pic>
        <p:nvPicPr>
          <p:cNvPr id="18" name="지도안내_tts">
            <a:hlinkClick r:id="" action="ppaction://media"/>
            <a:extLst>
              <a:ext uri="{FF2B5EF4-FFF2-40B4-BE49-F238E27FC236}">
                <a16:creationId xmlns:a16="http://schemas.microsoft.com/office/drawing/2014/main" id="{76747B21-85A7-47B1-A088-24EEE190FF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1478" y="1518878"/>
            <a:ext cx="2565400" cy="457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14"/>
          <p:cNvGrpSpPr/>
          <p:nvPr/>
        </p:nvGrpSpPr>
        <p:grpSpPr>
          <a:xfrm>
            <a:off x="507997" y="377452"/>
            <a:ext cx="11248579" cy="6172817"/>
            <a:chOff x="0" y="0"/>
            <a:chExt cx="11248578" cy="6172815"/>
          </a:xfrm>
        </p:grpSpPr>
        <p:grpSp>
          <p:nvGrpSpPr>
            <p:cNvPr id="278" name="직사각형 5"/>
            <p:cNvGrpSpPr/>
            <p:nvPr/>
          </p:nvGrpSpPr>
          <p:grpSpPr>
            <a:xfrm>
              <a:off x="0" y="-1"/>
              <a:ext cx="11248578" cy="682039"/>
              <a:chOff x="0" y="0"/>
              <a:chExt cx="11248576" cy="682038"/>
            </a:xfrm>
          </p:grpSpPr>
          <p:sp>
            <p:nvSpPr>
              <p:cNvPr id="276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7" name="진행 경과 – STT, TTS"/>
              <p:cNvSpPr txBox="1"/>
              <p:nvPr/>
            </p:nvSpPr>
            <p:spPr>
              <a:xfrm>
                <a:off x="55243" y="66950"/>
                <a:ext cx="11138089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MAP API</a:t>
                </a:r>
              </a:p>
            </p:txBody>
          </p:sp>
        </p:grpSp>
        <p:sp>
          <p:nvSpPr>
            <p:cNvPr id="279" name="직사각형 6"/>
            <p:cNvSpPr/>
            <p:nvPr/>
          </p:nvSpPr>
          <p:spPr>
            <a:xfrm>
              <a:off x="-1" y="682033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1" name="직사각형 9"/>
            <p:cNvSpPr/>
            <p:nvPr/>
          </p:nvSpPr>
          <p:spPr>
            <a:xfrm>
              <a:off x="9900672" y="1632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82" name="직사각형 10"/>
            <p:cNvSpPr/>
            <p:nvPr/>
          </p:nvSpPr>
          <p:spPr>
            <a:xfrm>
              <a:off x="9851251" y="2161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285" name="그룹 13"/>
            <p:cNvGrpSpPr/>
            <p:nvPr/>
          </p:nvGrpSpPr>
          <p:grpSpPr>
            <a:xfrm>
              <a:off x="10466502" y="172848"/>
              <a:ext cx="336344" cy="336344"/>
              <a:chOff x="0" y="0"/>
              <a:chExt cx="336343" cy="336343"/>
            </a:xfrm>
          </p:grpSpPr>
          <p:sp>
            <p:nvSpPr>
              <p:cNvPr id="283" name="직사각형 11"/>
              <p:cNvSpPr/>
              <p:nvPr/>
            </p:nvSpPr>
            <p:spPr>
              <a:xfrm rot="27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284" name="직사각형 12"/>
              <p:cNvSpPr/>
              <p:nvPr/>
            </p:nvSpPr>
            <p:spPr>
              <a:xfrm rot="18900000">
                <a:off x="-55668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87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88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35" y="1581543"/>
            <a:ext cx="2283757" cy="4359899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TextBox 2"/>
          <p:cNvSpPr txBox="1"/>
          <p:nvPr/>
        </p:nvSpPr>
        <p:spPr>
          <a:xfrm>
            <a:off x="4497218" y="1451507"/>
            <a:ext cx="3544478" cy="66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장소 검색하기 기능 추가</a:t>
            </a:r>
          </a:p>
        </p:txBody>
      </p:sp>
      <p:pic>
        <p:nvPicPr>
          <p:cNvPr id="290" name="그림 3" descr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18" y="2546237"/>
            <a:ext cx="6282037" cy="1623835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TextBox 4"/>
          <p:cNvSpPr txBox="1"/>
          <p:nvPr/>
        </p:nvSpPr>
        <p:spPr>
          <a:xfrm>
            <a:off x="5561815" y="4311763"/>
            <a:ext cx="4649756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T-Map POI 기능을 이용하여 검색 기능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그룹 14"/>
          <p:cNvGrpSpPr/>
          <p:nvPr/>
        </p:nvGrpSpPr>
        <p:grpSpPr>
          <a:xfrm>
            <a:off x="507997" y="377452"/>
            <a:ext cx="11248579" cy="6172817"/>
            <a:chOff x="0" y="0"/>
            <a:chExt cx="11248578" cy="6172815"/>
          </a:xfrm>
        </p:grpSpPr>
        <p:grpSp>
          <p:nvGrpSpPr>
            <p:cNvPr id="295" name="직사각형 5"/>
            <p:cNvGrpSpPr/>
            <p:nvPr/>
          </p:nvGrpSpPr>
          <p:grpSpPr>
            <a:xfrm>
              <a:off x="0" y="-1"/>
              <a:ext cx="11248578" cy="682039"/>
              <a:chOff x="0" y="0"/>
              <a:chExt cx="11248576" cy="682038"/>
            </a:xfrm>
          </p:grpSpPr>
          <p:sp>
            <p:nvSpPr>
              <p:cNvPr id="293" name="직사각형"/>
              <p:cNvSpPr/>
              <p:nvPr/>
            </p:nvSpPr>
            <p:spPr>
              <a:xfrm>
                <a:off x="0" y="-1"/>
                <a:ext cx="11248577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4" name="진행 경과 – STT, TTS"/>
              <p:cNvSpPr txBox="1"/>
              <p:nvPr/>
            </p:nvSpPr>
            <p:spPr>
              <a:xfrm>
                <a:off x="55243" y="66950"/>
                <a:ext cx="11138089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MAP API</a:t>
                </a:r>
              </a:p>
            </p:txBody>
          </p:sp>
        </p:grpSp>
        <p:sp>
          <p:nvSpPr>
            <p:cNvPr id="296" name="직사각형 6"/>
            <p:cNvSpPr/>
            <p:nvPr/>
          </p:nvSpPr>
          <p:spPr>
            <a:xfrm>
              <a:off x="-1" y="682033"/>
              <a:ext cx="11248576" cy="549078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98" name="직사각형 9"/>
            <p:cNvSpPr/>
            <p:nvPr/>
          </p:nvSpPr>
          <p:spPr>
            <a:xfrm>
              <a:off x="9900672" y="1632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299" name="직사각형 10"/>
            <p:cNvSpPr/>
            <p:nvPr/>
          </p:nvSpPr>
          <p:spPr>
            <a:xfrm>
              <a:off x="9851251" y="216106"/>
              <a:ext cx="288003" cy="288002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302" name="그룹 13"/>
            <p:cNvGrpSpPr/>
            <p:nvPr/>
          </p:nvGrpSpPr>
          <p:grpSpPr>
            <a:xfrm>
              <a:off x="10466502" y="172848"/>
              <a:ext cx="336344" cy="336344"/>
              <a:chOff x="0" y="0"/>
              <a:chExt cx="336343" cy="336343"/>
            </a:xfrm>
          </p:grpSpPr>
          <p:sp>
            <p:nvSpPr>
              <p:cNvPr id="300" name="직사각형 11"/>
              <p:cNvSpPr/>
              <p:nvPr/>
            </p:nvSpPr>
            <p:spPr>
              <a:xfrm rot="27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301" name="직사각형 12"/>
              <p:cNvSpPr/>
              <p:nvPr/>
            </p:nvSpPr>
            <p:spPr>
              <a:xfrm rot="18900000">
                <a:off x="-55668" y="154180"/>
                <a:ext cx="447679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04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0" y="6305677"/>
            <a:ext cx="188895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05" name="TextBox 2"/>
          <p:cNvSpPr txBox="1"/>
          <p:nvPr/>
        </p:nvSpPr>
        <p:spPr>
          <a:xfrm>
            <a:off x="5615214" y="1665108"/>
            <a:ext cx="3544479" cy="666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도보 길안내 기능 구현 </a:t>
            </a:r>
          </a:p>
        </p:txBody>
      </p:sp>
      <p:pic>
        <p:nvPicPr>
          <p:cNvPr id="306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37" y="1603721"/>
            <a:ext cx="2302512" cy="4402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084" y="2311435"/>
            <a:ext cx="2737005" cy="288145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TextBox 5"/>
          <p:cNvSpPr txBox="1"/>
          <p:nvPr/>
        </p:nvSpPr>
        <p:spPr>
          <a:xfrm>
            <a:off x="8682535" y="2469823"/>
            <a:ext cx="1839457" cy="1059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안내문을 후에 TTS 와 결합해 이용할 예정</a:t>
            </a:r>
            <a:r>
              <a:rPr sz="1800"/>
              <a:t> 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그룹 14"/>
          <p:cNvGrpSpPr/>
          <p:nvPr/>
        </p:nvGrpSpPr>
        <p:grpSpPr>
          <a:xfrm>
            <a:off x="507997" y="377451"/>
            <a:ext cx="11248581" cy="6172819"/>
            <a:chOff x="0" y="0"/>
            <a:chExt cx="11248579" cy="6172818"/>
          </a:xfrm>
        </p:grpSpPr>
        <p:grpSp>
          <p:nvGrpSpPr>
            <p:cNvPr id="312" name="직사각형 5"/>
            <p:cNvGrpSpPr/>
            <p:nvPr/>
          </p:nvGrpSpPr>
          <p:grpSpPr>
            <a:xfrm>
              <a:off x="1" y="0"/>
              <a:ext cx="11248579" cy="682039"/>
              <a:chOff x="0" y="0"/>
              <a:chExt cx="11248577" cy="682038"/>
            </a:xfrm>
          </p:grpSpPr>
          <p:sp>
            <p:nvSpPr>
              <p:cNvPr id="310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1" name="진행 경과 – OpenCV"/>
              <p:cNvSpPr txBox="1"/>
              <p:nvPr/>
            </p:nvSpPr>
            <p:spPr>
              <a:xfrm>
                <a:off x="55244" y="66950"/>
                <a:ext cx="11138090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yolo 진행 단계</a:t>
                </a:r>
              </a:p>
            </p:txBody>
          </p:sp>
        </p:grpSp>
        <p:sp>
          <p:nvSpPr>
            <p:cNvPr id="313" name="직사각형 6"/>
            <p:cNvSpPr/>
            <p:nvPr/>
          </p:nvSpPr>
          <p:spPr>
            <a:xfrm>
              <a:off x="-1" y="682034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15" name="직사각형 9"/>
            <p:cNvSpPr/>
            <p:nvPr/>
          </p:nvSpPr>
          <p:spPr>
            <a:xfrm>
              <a:off x="9900673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16" name="직사각형 10"/>
            <p:cNvSpPr/>
            <p:nvPr/>
          </p:nvSpPr>
          <p:spPr>
            <a:xfrm>
              <a:off x="9851252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319" name="그룹 13"/>
            <p:cNvGrpSpPr/>
            <p:nvPr/>
          </p:nvGrpSpPr>
          <p:grpSpPr>
            <a:xfrm>
              <a:off x="10466502" y="172848"/>
              <a:ext cx="336345" cy="336345"/>
              <a:chOff x="0" y="0"/>
              <a:chExt cx="336343" cy="336343"/>
            </a:xfrm>
          </p:grpSpPr>
          <p:sp>
            <p:nvSpPr>
              <p:cNvPr id="317" name="직사각형 11"/>
              <p:cNvSpPr/>
              <p:nvPr/>
            </p:nvSpPr>
            <p:spPr>
              <a:xfrm rot="2700000">
                <a:off x="-55670" y="154181"/>
                <a:ext cx="447682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318" name="직사각형 12"/>
              <p:cNvSpPr/>
              <p:nvPr/>
            </p:nvSpPr>
            <p:spPr>
              <a:xfrm rot="189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21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4" y="6305678"/>
            <a:ext cx="188894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2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91" y="1536700"/>
            <a:ext cx="7931193" cy="4461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그룹 14"/>
          <p:cNvGrpSpPr/>
          <p:nvPr/>
        </p:nvGrpSpPr>
        <p:grpSpPr>
          <a:xfrm>
            <a:off x="507997" y="377451"/>
            <a:ext cx="11248581" cy="6172819"/>
            <a:chOff x="0" y="0"/>
            <a:chExt cx="11248579" cy="6172818"/>
          </a:xfrm>
        </p:grpSpPr>
        <p:grpSp>
          <p:nvGrpSpPr>
            <p:cNvPr id="326" name="직사각형 5"/>
            <p:cNvGrpSpPr/>
            <p:nvPr/>
          </p:nvGrpSpPr>
          <p:grpSpPr>
            <a:xfrm>
              <a:off x="1" y="0"/>
              <a:ext cx="11248579" cy="682039"/>
              <a:chOff x="0" y="0"/>
              <a:chExt cx="11248577" cy="682038"/>
            </a:xfrm>
          </p:grpSpPr>
          <p:sp>
            <p:nvSpPr>
              <p:cNvPr id="324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5" name="진행 경과 – OpenCV"/>
              <p:cNvSpPr txBox="1"/>
              <p:nvPr/>
            </p:nvSpPr>
            <p:spPr>
              <a:xfrm>
                <a:off x="55244" y="66950"/>
                <a:ext cx="11138090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데이터 수집</a:t>
                </a:r>
              </a:p>
            </p:txBody>
          </p:sp>
        </p:grpSp>
        <p:sp>
          <p:nvSpPr>
            <p:cNvPr id="327" name="직사각형 6"/>
            <p:cNvSpPr/>
            <p:nvPr/>
          </p:nvSpPr>
          <p:spPr>
            <a:xfrm>
              <a:off x="-1" y="682034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29" name="직사각형 9"/>
            <p:cNvSpPr/>
            <p:nvPr/>
          </p:nvSpPr>
          <p:spPr>
            <a:xfrm>
              <a:off x="9900673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30" name="직사각형 10"/>
            <p:cNvSpPr/>
            <p:nvPr/>
          </p:nvSpPr>
          <p:spPr>
            <a:xfrm>
              <a:off x="9851252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333" name="그룹 13"/>
            <p:cNvGrpSpPr/>
            <p:nvPr/>
          </p:nvGrpSpPr>
          <p:grpSpPr>
            <a:xfrm>
              <a:off x="10466502" y="172848"/>
              <a:ext cx="336345" cy="336345"/>
              <a:chOff x="0" y="0"/>
              <a:chExt cx="336343" cy="336343"/>
            </a:xfrm>
          </p:grpSpPr>
          <p:sp>
            <p:nvSpPr>
              <p:cNvPr id="331" name="직사각형 11"/>
              <p:cNvSpPr/>
              <p:nvPr/>
            </p:nvSpPr>
            <p:spPr>
              <a:xfrm rot="2700000">
                <a:off x="-55670" y="154181"/>
                <a:ext cx="447682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332" name="직사각형 12"/>
              <p:cNvSpPr/>
              <p:nvPr/>
            </p:nvSpPr>
            <p:spPr>
              <a:xfrm rot="189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35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4" y="6305678"/>
            <a:ext cx="188894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36" name="스크린샷 2020-11-02 오전 12.52.10.png" descr="스크린샷 2020-11-02 오전 12.52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43" y="1289149"/>
            <a:ext cx="8056762" cy="4836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그룹 14"/>
          <p:cNvGrpSpPr/>
          <p:nvPr/>
        </p:nvGrpSpPr>
        <p:grpSpPr>
          <a:xfrm>
            <a:off x="507997" y="377451"/>
            <a:ext cx="11248581" cy="6172819"/>
            <a:chOff x="0" y="0"/>
            <a:chExt cx="11248579" cy="6172818"/>
          </a:xfrm>
        </p:grpSpPr>
        <p:grpSp>
          <p:nvGrpSpPr>
            <p:cNvPr id="340" name="직사각형 5"/>
            <p:cNvGrpSpPr/>
            <p:nvPr/>
          </p:nvGrpSpPr>
          <p:grpSpPr>
            <a:xfrm>
              <a:off x="1" y="0"/>
              <a:ext cx="11248579" cy="682039"/>
              <a:chOff x="0" y="0"/>
              <a:chExt cx="11248577" cy="682038"/>
            </a:xfrm>
          </p:grpSpPr>
          <p:sp>
            <p:nvSpPr>
              <p:cNvPr id="338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9" name="진행 경과 – OpenCV"/>
              <p:cNvSpPr txBox="1"/>
              <p:nvPr/>
            </p:nvSpPr>
            <p:spPr>
              <a:xfrm>
                <a:off x="55244" y="66950"/>
                <a:ext cx="11138090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확장자 변환</a:t>
                </a:r>
              </a:p>
            </p:txBody>
          </p:sp>
        </p:grpSp>
        <p:sp>
          <p:nvSpPr>
            <p:cNvPr id="341" name="직사각형 6"/>
            <p:cNvSpPr/>
            <p:nvPr/>
          </p:nvSpPr>
          <p:spPr>
            <a:xfrm>
              <a:off x="-1" y="682034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43" name="직사각형 9"/>
            <p:cNvSpPr/>
            <p:nvPr/>
          </p:nvSpPr>
          <p:spPr>
            <a:xfrm>
              <a:off x="9900673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44" name="직사각형 10"/>
            <p:cNvSpPr/>
            <p:nvPr/>
          </p:nvSpPr>
          <p:spPr>
            <a:xfrm>
              <a:off x="9851252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347" name="그룹 13"/>
            <p:cNvGrpSpPr/>
            <p:nvPr/>
          </p:nvGrpSpPr>
          <p:grpSpPr>
            <a:xfrm>
              <a:off x="10466502" y="172848"/>
              <a:ext cx="336345" cy="336345"/>
              <a:chOff x="0" y="0"/>
              <a:chExt cx="336343" cy="336343"/>
            </a:xfrm>
          </p:grpSpPr>
          <p:sp>
            <p:nvSpPr>
              <p:cNvPr id="345" name="직사각형 11"/>
              <p:cNvSpPr/>
              <p:nvPr/>
            </p:nvSpPr>
            <p:spPr>
              <a:xfrm rot="2700000">
                <a:off x="-55670" y="154181"/>
                <a:ext cx="447682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346" name="직사각형 12"/>
              <p:cNvSpPr/>
              <p:nvPr/>
            </p:nvSpPr>
            <p:spPr>
              <a:xfrm rot="189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49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4" y="6305678"/>
            <a:ext cx="188894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50" name="스크린샷 2020-11-02 오전 12.43.58.png" descr="스크린샷 2020-11-02 오전 12.43.58.png"/>
          <p:cNvPicPr>
            <a:picLocks noChangeAspect="1"/>
          </p:cNvPicPr>
          <p:nvPr/>
        </p:nvPicPr>
        <p:blipFill>
          <a:blip r:embed="rId2"/>
          <a:srcRect r="27847"/>
          <a:stretch>
            <a:fillRect/>
          </a:stretch>
        </p:blipFill>
        <p:spPr>
          <a:xfrm>
            <a:off x="3030735" y="2196355"/>
            <a:ext cx="613033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free-icon-mov-file-format-2611271.png" descr="free-icon-mov-file-format-26112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78" y="3594992"/>
            <a:ext cx="1732831" cy="1732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free-icon-mp4-2611310.png" descr="free-icon-mp4-2611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851" y="3594992"/>
            <a:ext cx="1732831" cy="1732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free-icon-next-591855.png" descr="free-icon-next-5918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600" y="4029509"/>
            <a:ext cx="863800" cy="86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그룹 14"/>
          <p:cNvGrpSpPr/>
          <p:nvPr/>
        </p:nvGrpSpPr>
        <p:grpSpPr>
          <a:xfrm>
            <a:off x="507997" y="377451"/>
            <a:ext cx="11248581" cy="6172819"/>
            <a:chOff x="0" y="0"/>
            <a:chExt cx="11248579" cy="6172818"/>
          </a:xfrm>
        </p:grpSpPr>
        <p:grpSp>
          <p:nvGrpSpPr>
            <p:cNvPr id="357" name="직사각형 5"/>
            <p:cNvGrpSpPr/>
            <p:nvPr/>
          </p:nvGrpSpPr>
          <p:grpSpPr>
            <a:xfrm>
              <a:off x="1" y="0"/>
              <a:ext cx="11248579" cy="682039"/>
              <a:chOff x="0" y="0"/>
              <a:chExt cx="11248577" cy="682038"/>
            </a:xfrm>
          </p:grpSpPr>
          <p:sp>
            <p:nvSpPr>
              <p:cNvPr id="355" name="직사각형"/>
              <p:cNvSpPr/>
              <p:nvPr/>
            </p:nvSpPr>
            <p:spPr>
              <a:xfrm>
                <a:off x="0" y="-1"/>
                <a:ext cx="11248579" cy="682040"/>
              </a:xfrm>
              <a:prstGeom prst="rect">
                <a:avLst/>
              </a:prstGeom>
              <a:solidFill>
                <a:srgbClr val="DFDCD3"/>
              </a:solidFill>
              <a:ln w="19050" cap="flat">
                <a:solidFill>
                  <a:srgbClr val="404040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6" name="진행 경과 – OpenCV"/>
              <p:cNvSpPr txBox="1"/>
              <p:nvPr/>
            </p:nvSpPr>
            <p:spPr>
              <a:xfrm>
                <a:off x="55244" y="66950"/>
                <a:ext cx="11138090" cy="54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lvl="1" indent="457200">
                  <a:defRPr sz="2800">
                    <a:solidFill>
                      <a:srgbClr val="404040"/>
                    </a:solidFill>
                  </a:defRPr>
                </a:pPr>
                <a:r>
                  <a:t>진행 경과 – 이미지 추출</a:t>
                </a:r>
              </a:p>
            </p:txBody>
          </p:sp>
        </p:grpSp>
        <p:sp>
          <p:nvSpPr>
            <p:cNvPr id="358" name="직사각형 6"/>
            <p:cNvSpPr/>
            <p:nvPr/>
          </p:nvSpPr>
          <p:spPr>
            <a:xfrm>
              <a:off x="-1" y="682034"/>
              <a:ext cx="11248577" cy="549078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직사각형 7"/>
            <p:cNvSpPr/>
            <p:nvPr/>
          </p:nvSpPr>
          <p:spPr>
            <a:xfrm>
              <a:off x="9298218" y="453306"/>
              <a:ext cx="288003" cy="36003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60" name="직사각형 9"/>
            <p:cNvSpPr/>
            <p:nvPr/>
          </p:nvSpPr>
          <p:spPr>
            <a:xfrm>
              <a:off x="9900673" y="1632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361" name="직사각형 10"/>
            <p:cNvSpPr/>
            <p:nvPr/>
          </p:nvSpPr>
          <p:spPr>
            <a:xfrm>
              <a:off x="9851252" y="216106"/>
              <a:ext cx="288003" cy="288003"/>
            </a:xfrm>
            <a:prstGeom prst="rect">
              <a:avLst/>
            </a:prstGeom>
            <a:solidFill>
              <a:srgbClr val="DFDCD3"/>
            </a:solidFill>
            <a:ln w="19050" cap="flat">
              <a:solidFill>
                <a:srgbClr val="40404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800">
                  <a:solidFill>
                    <a:srgbClr val="404040"/>
                  </a:solidFill>
                </a:defRPr>
              </a:pPr>
              <a:endParaRPr/>
            </a:p>
          </p:txBody>
        </p:sp>
        <p:grpSp>
          <p:nvGrpSpPr>
            <p:cNvPr id="364" name="그룹 13"/>
            <p:cNvGrpSpPr/>
            <p:nvPr/>
          </p:nvGrpSpPr>
          <p:grpSpPr>
            <a:xfrm>
              <a:off x="10466502" y="172848"/>
              <a:ext cx="336345" cy="336345"/>
              <a:chOff x="0" y="0"/>
              <a:chExt cx="336343" cy="336343"/>
            </a:xfrm>
          </p:grpSpPr>
          <p:sp>
            <p:nvSpPr>
              <p:cNvPr id="362" name="직사각형 11"/>
              <p:cNvSpPr/>
              <p:nvPr/>
            </p:nvSpPr>
            <p:spPr>
              <a:xfrm rot="2700000">
                <a:off x="-55670" y="154181"/>
                <a:ext cx="447682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  <p:sp>
            <p:nvSpPr>
              <p:cNvPr id="363" name="직사각형 12"/>
              <p:cNvSpPr/>
              <p:nvPr/>
            </p:nvSpPr>
            <p:spPr>
              <a:xfrm rot="18900000">
                <a:off x="-55669" y="154181"/>
                <a:ext cx="447681" cy="27982"/>
              </a:xfrm>
              <a:prstGeom prst="rect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sz="2800">
                    <a:solidFill>
                      <a:srgbClr val="40404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66" name="슬라이드 번호 개체 틀 1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4" y="6305678"/>
            <a:ext cx="188894" cy="269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67" name="이미지" descr="이미지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5015" y="2276025"/>
            <a:ext cx="4322128" cy="3923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스크린샷 2020-11-02 오전 3.06.37.png" descr="스크린샷 2020-11-02 오전 3.06.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0" y="1440160"/>
            <a:ext cx="7209263" cy="6055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186</Words>
  <Application>Microsoft Office PowerPoint</Application>
  <PresentationFormat>와이드스크린</PresentationFormat>
  <Paragraphs>66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나눔스퀘어</vt:lpstr>
      <vt:lpstr>맑은 고딕</vt:lpstr>
      <vt:lpstr>Arial</vt:lpstr>
      <vt:lpstr>Calibri</vt:lpstr>
      <vt:lpstr>Helvetica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김혜윤</cp:lastModifiedBy>
  <cp:revision>2</cp:revision>
  <dcterms:modified xsi:type="dcterms:W3CDTF">2020-11-02T00:16:55Z</dcterms:modified>
</cp:coreProperties>
</file>